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88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D83-4B9A-B7A6-3FDC6C80D5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D83-4B9A-B7A6-3FDC6C80D5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D83-4B9A-B7A6-3FDC6C80D5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D83-4B9A-B7A6-3FDC6C80D5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D83-4B9A-B7A6-3FDC6C80D5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СОБСТВЕННИКОВ'!$C$2:$C$6</c:f>
              <c:strCache>
                <c:ptCount val="5"/>
                <c:pt idx="0">
                  <c:v>Собственник 1</c:v>
                </c:pt>
                <c:pt idx="1">
                  <c:v>Собственник 2</c:v>
                </c:pt>
                <c:pt idx="2">
                  <c:v>Собственник 3</c:v>
                </c:pt>
                <c:pt idx="3">
                  <c:v>Собственник 4</c:v>
                </c:pt>
                <c:pt idx="4">
                  <c:v>Собственник …</c:v>
                </c:pt>
              </c:strCache>
            </c:strRef>
          </c:cat>
          <c:val>
            <c:numRef>
              <c:f>'СТРУКТУРА СОБСТВЕННИКОВ'!$D$2:$D$6</c:f>
              <c:numCache>
                <c:formatCode>0%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83-4B9A-B7A6-3FDC6C80D57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85575177866343"/>
          <c:y val="0.13300800435378993"/>
          <c:w val="0.27538004952468542"/>
          <c:h val="0.74575804479971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'ПРОГНОЗ ВЫРУЧКИ ПО ПРОЕКТУ'!$A$3</c:f>
              <c:strCache>
                <c:ptCount val="1"/>
                <c:pt idx="0">
                  <c:v>Выручка (млн. руб.)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'ПРОГНОЗ ВЫРУЧКИ ПО ПРОЕКТУ'!$B$2:$G$2</c:f>
              <c:numCache>
                <c:formatCode>General</c:formatCode>
                <c:ptCount val="6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</c:numCache>
            </c:numRef>
          </c:cat>
          <c:val>
            <c:numRef>
              <c:f>'ПРОГНОЗ ВЫРУЧКИ ПО ПРОЕКТУ'!$B$3:$G$3</c:f>
              <c:numCache>
                <c:formatCode>General</c:formatCode>
                <c:ptCount val="6"/>
                <c:pt idx="0">
                  <c:v>0</c:v>
                </c:pt>
                <c:pt idx="1">
                  <c:v>20456</c:v>
                </c:pt>
                <c:pt idx="2">
                  <c:v>80364</c:v>
                </c:pt>
                <c:pt idx="3">
                  <c:v>120998</c:v>
                </c:pt>
                <c:pt idx="4">
                  <c:v>210223</c:v>
                </c:pt>
                <c:pt idx="5">
                  <c:v>230457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8-470D-8E33-DE40D050E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8135704"/>
        <c:axId val="288136360"/>
        <c:axId val="0"/>
      </c:bar3DChart>
      <c:catAx>
        <c:axId val="28813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136360"/>
        <c:crosses val="autoZero"/>
        <c:auto val="1"/>
        <c:lblAlgn val="ctr"/>
        <c:lblOffset val="100"/>
        <c:noMultiLvlLbl val="0"/>
      </c:catAx>
      <c:valAx>
        <c:axId val="288136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₽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135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1018E-8955-4DC2-B0B3-287423ACA3A0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BE728-19A9-49FA-BCFB-2D27C687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82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B1D2C-E042-4623-B173-AC8D1826AFEE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3305D-53ED-469D-9F74-E868D12C4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8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D5C9-2BB3-47DE-8F71-E00B72348BBF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5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0A8-48BE-45F1-9F46-352E4F67E162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9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DECA-907F-4B1D-985C-E6E064402D97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7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D5C9-2BB3-47DE-8F71-E00B72348BBF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714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57A7-6B9D-42A0-A0AE-9EE6639C2EFD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1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3E44-439A-4D39-8DF0-6A87D8584415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40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F0F1-B713-4FF2-8534-E91EC92D64DA}" type="datetime1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82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9CDF-9F9F-4613-A6F4-5F2539EE3154}" type="datetime1">
              <a:rPr lang="ru-RU" smtClean="0"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9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AA9D-2CA6-4A83-8DE1-EB752BDCBEC6}" type="datetime1">
              <a:rPr lang="ru-RU" smtClean="0"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96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C7EB-8531-4436-B861-932D5AF06E66}" type="datetime1">
              <a:rPr lang="ru-RU" smtClean="0"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95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FE18-8B84-4137-A111-A737D554E8F9}" type="datetime1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57A7-6B9D-42A0-A0AE-9EE6639C2EFD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50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2480-F973-48F4-B09A-4E53D735FD11}" type="datetime1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35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0A8-48BE-45F1-9F46-352E4F67E162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97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DECA-907F-4B1D-985C-E6E064402D97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3E44-439A-4D39-8DF0-6A87D8584415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0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F0F1-B713-4FF2-8534-E91EC92D64DA}" type="datetime1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0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9CDF-9F9F-4613-A6F4-5F2539EE3154}" type="datetime1">
              <a:rPr lang="ru-RU" smtClean="0"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6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AA9D-2CA6-4A83-8DE1-EB752BDCBEC6}" type="datetime1">
              <a:rPr lang="ru-RU" smtClean="0"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6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C7EB-8531-4436-B861-932D5AF06E66}" type="datetime1">
              <a:rPr lang="ru-RU" smtClean="0"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31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FE18-8B84-4137-A111-A737D554E8F9}" type="datetime1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6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2480-F973-48F4-B09A-4E53D735FD11}" type="datetime1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360487-D770-4F46-ACAA-DDF9419E98E0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3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360487-D770-4F46-ACAA-DDF9419E98E0}" type="datetime1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9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!&#1057;&#1052;&#1045;&#1058;&#1040;%20&#1055;&#1056;&#1054;&#1045;&#1050;&#1058;&#1040;!R1C1:R3C4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!SWOT-&#1040;&#1053;&#1040;&#1051;&#1048;&#1047;!R1C1:R16C2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2085975" y="504825"/>
            <a:ext cx="2370616" cy="18380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логотип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9041" y="866642"/>
            <a:ext cx="65037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ОПФ (сокращенно) Название Компании </a:t>
            </a:r>
          </a:p>
          <a:p>
            <a:pPr algn="ctr"/>
            <a:r>
              <a:rPr lang="ru-RU" sz="2800" b="1" dirty="0"/>
              <a:t>(Полностью)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5398" y="3167390"/>
            <a:ext cx="6096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/>
              <a:t>НАЗВАНИЕ ПРОЕКТА </a:t>
            </a:r>
            <a:r>
              <a:rPr lang="en-US" sz="2800" b="1" dirty="0"/>
              <a:t>(</a:t>
            </a:r>
            <a:r>
              <a:rPr lang="ru-RU" sz="2800" b="1" dirty="0"/>
              <a:t>как в Резюме)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7319" y="6217920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128637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10</a:t>
            </a:fld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67188" y="45720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b="1" dirty="0"/>
              <a:t>СМЕТА ПРОЕКТА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5621"/>
              </p:ext>
            </p:extLst>
          </p:nvPr>
        </p:nvGraphicFramePr>
        <p:xfrm>
          <a:off x="1238250" y="1512888"/>
          <a:ext cx="10018713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Лист" r:id="rId2" imgW="8138314" imgH="678328" progId="Excel.Sheet.12">
                  <p:link updateAutomatic="1"/>
                </p:oleObj>
              </mc:Choice>
              <mc:Fallback>
                <p:oleObj name="Лист" r:id="rId2" imgW="8138314" imgH="6783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38250" y="1512888"/>
                        <a:ext cx="10018713" cy="138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6040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11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67188" y="45720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/>
              <a:t>ОЖИДАЕМЫЕ ФИНАНСОВЫЕ ПОКАЗАТЕЛИ ПО ПРОЕКТУ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48109" y="2945129"/>
            <a:ext cx="10018713" cy="50157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b="1" dirty="0"/>
              <a:t>ПРОГНОЗ ВЫРУЧКИ ПО ПРОЕКТУ</a:t>
            </a:r>
          </a:p>
        </p:txBody>
      </p:sp>
      <p:sp>
        <p:nvSpPr>
          <p:cNvPr id="19" name="5-конечная звезда 18"/>
          <p:cNvSpPr/>
          <p:nvPr/>
        </p:nvSpPr>
        <p:spPr>
          <a:xfrm>
            <a:off x="11237144" y="5914390"/>
            <a:ext cx="794671" cy="63881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2E71D4F-417F-8B1B-00F7-CE22F9BA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61048"/>
              </p:ext>
            </p:extLst>
          </p:nvPr>
        </p:nvGraphicFramePr>
        <p:xfrm>
          <a:off x="1864311" y="1127761"/>
          <a:ext cx="8602462" cy="1597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734">
                  <a:extLst>
                    <a:ext uri="{9D8B030D-6E8A-4147-A177-3AD203B41FA5}">
                      <a16:colId xmlns:a16="http://schemas.microsoft.com/office/drawing/2014/main" val="2425305054"/>
                    </a:ext>
                  </a:extLst>
                </a:gridCol>
                <a:gridCol w="1038788">
                  <a:extLst>
                    <a:ext uri="{9D8B030D-6E8A-4147-A177-3AD203B41FA5}">
                      <a16:colId xmlns:a16="http://schemas.microsoft.com/office/drawing/2014/main" val="4185405588"/>
                    </a:ext>
                  </a:extLst>
                </a:gridCol>
                <a:gridCol w="1038788">
                  <a:extLst>
                    <a:ext uri="{9D8B030D-6E8A-4147-A177-3AD203B41FA5}">
                      <a16:colId xmlns:a16="http://schemas.microsoft.com/office/drawing/2014/main" val="2913587760"/>
                    </a:ext>
                  </a:extLst>
                </a:gridCol>
                <a:gridCol w="1038788">
                  <a:extLst>
                    <a:ext uri="{9D8B030D-6E8A-4147-A177-3AD203B41FA5}">
                      <a16:colId xmlns:a16="http://schemas.microsoft.com/office/drawing/2014/main" val="1480414043"/>
                    </a:ext>
                  </a:extLst>
                </a:gridCol>
                <a:gridCol w="1038788">
                  <a:extLst>
                    <a:ext uri="{9D8B030D-6E8A-4147-A177-3AD203B41FA5}">
                      <a16:colId xmlns:a16="http://schemas.microsoft.com/office/drawing/2014/main" val="1211661694"/>
                    </a:ext>
                  </a:extLst>
                </a:gridCol>
                <a:gridCol w="1038788">
                  <a:extLst>
                    <a:ext uri="{9D8B030D-6E8A-4147-A177-3AD203B41FA5}">
                      <a16:colId xmlns:a16="http://schemas.microsoft.com/office/drawing/2014/main" val="3135692428"/>
                    </a:ext>
                  </a:extLst>
                </a:gridCol>
                <a:gridCol w="1038788">
                  <a:extLst>
                    <a:ext uri="{9D8B030D-6E8A-4147-A177-3AD203B41FA5}">
                      <a16:colId xmlns:a16="http://schemas.microsoft.com/office/drawing/2014/main" val="3705597552"/>
                    </a:ext>
                  </a:extLst>
                </a:gridCol>
              </a:tblGrid>
              <a:tr h="53256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ПРОГНОЗ ВЫРУЧКИ ПО ПРОЕКТУ (МЛН. РУБ.)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637791"/>
                  </a:ext>
                </a:extLst>
              </a:tr>
              <a:tr h="532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137755"/>
                  </a:ext>
                </a:extLst>
              </a:tr>
              <a:tr h="532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Выручка (млн. руб.)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20456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80364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120998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210223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230457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319466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224359"/>
              </p:ext>
            </p:extLst>
          </p:nvPr>
        </p:nvGraphicFramePr>
        <p:xfrm>
          <a:off x="4142589" y="3795712"/>
          <a:ext cx="45815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87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12</a:t>
            </a:fld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67188" y="45720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b="1" dirty="0"/>
              <a:t>ПЛАНИРУЕМЫЕ ЦЕЛЕВЫЕ ПОКАЗАТЕЛИ ПО ПРОЕКТУ</a:t>
            </a:r>
          </a:p>
        </p:txBody>
      </p:sp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688F765-789E-B06B-A923-73C654601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39412"/>
              </p:ext>
            </p:extLst>
          </p:nvPr>
        </p:nvGraphicFramePr>
        <p:xfrm>
          <a:off x="2228296" y="1127760"/>
          <a:ext cx="7377344" cy="5112457"/>
        </p:xfrm>
        <a:graphic>
          <a:graphicData uri="http://schemas.openxmlformats.org/drawingml/2006/table">
            <a:tbl>
              <a:tblPr/>
              <a:tblGrid>
                <a:gridCol w="1887944">
                  <a:extLst>
                    <a:ext uri="{9D8B030D-6E8A-4147-A177-3AD203B41FA5}">
                      <a16:colId xmlns:a16="http://schemas.microsoft.com/office/drawing/2014/main" val="3113954546"/>
                    </a:ext>
                  </a:extLst>
                </a:gridCol>
                <a:gridCol w="820846">
                  <a:extLst>
                    <a:ext uri="{9D8B030D-6E8A-4147-A177-3AD203B41FA5}">
                      <a16:colId xmlns:a16="http://schemas.microsoft.com/office/drawing/2014/main" val="215961255"/>
                    </a:ext>
                  </a:extLst>
                </a:gridCol>
                <a:gridCol w="820846">
                  <a:extLst>
                    <a:ext uri="{9D8B030D-6E8A-4147-A177-3AD203B41FA5}">
                      <a16:colId xmlns:a16="http://schemas.microsoft.com/office/drawing/2014/main" val="3244970914"/>
                    </a:ext>
                  </a:extLst>
                </a:gridCol>
                <a:gridCol w="656675">
                  <a:extLst>
                    <a:ext uri="{9D8B030D-6E8A-4147-A177-3AD203B41FA5}">
                      <a16:colId xmlns:a16="http://schemas.microsoft.com/office/drawing/2014/main" val="3836692143"/>
                    </a:ext>
                  </a:extLst>
                </a:gridCol>
                <a:gridCol w="656675">
                  <a:extLst>
                    <a:ext uri="{9D8B030D-6E8A-4147-A177-3AD203B41FA5}">
                      <a16:colId xmlns:a16="http://schemas.microsoft.com/office/drawing/2014/main" val="674549300"/>
                    </a:ext>
                  </a:extLst>
                </a:gridCol>
                <a:gridCol w="656675">
                  <a:extLst>
                    <a:ext uri="{9D8B030D-6E8A-4147-A177-3AD203B41FA5}">
                      <a16:colId xmlns:a16="http://schemas.microsoft.com/office/drawing/2014/main" val="289321973"/>
                    </a:ext>
                  </a:extLst>
                </a:gridCol>
                <a:gridCol w="656675">
                  <a:extLst>
                    <a:ext uri="{9D8B030D-6E8A-4147-A177-3AD203B41FA5}">
                      <a16:colId xmlns:a16="http://schemas.microsoft.com/office/drawing/2014/main" val="2378802940"/>
                    </a:ext>
                  </a:extLst>
                </a:gridCol>
                <a:gridCol w="1221008">
                  <a:extLst>
                    <a:ext uri="{9D8B030D-6E8A-4147-A177-3AD203B41FA5}">
                      <a16:colId xmlns:a16="http://schemas.microsoft.com/office/drawing/2014/main" val="60475376"/>
                    </a:ext>
                  </a:extLst>
                </a:gridCol>
              </a:tblGrid>
              <a:tr h="635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показателя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Итого за весь срок пользования займом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957429"/>
                  </a:ext>
                </a:extLst>
              </a:tr>
              <a:tr h="6757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 налоговых поступлений в бюджеты различных уровней (млн руб.)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77198"/>
                  </a:ext>
                </a:extLst>
              </a:tr>
              <a:tr h="10135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 средств частных инвесторов, привлекаемых для реализации дополнительно к сумме займа (млн руб.)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792701"/>
                  </a:ext>
                </a:extLst>
              </a:tr>
              <a:tr h="557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высокопроизводительных рабочих мест (шт.)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505448"/>
                  </a:ext>
                </a:extLst>
              </a:tr>
              <a:tr h="6081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 выручки от реализации проекта (млн руб.)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161598"/>
                  </a:ext>
                </a:extLst>
              </a:tr>
              <a:tr h="84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заявок, поданных на регистрацию объектов интеллектуальной собственности (шт.)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781006"/>
                  </a:ext>
                </a:extLst>
              </a:tr>
              <a:tr h="6081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показатель…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600517"/>
                  </a:ext>
                </a:extLst>
              </a:tr>
              <a:tr h="1689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показатель…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91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057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13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70995" y="45720"/>
            <a:ext cx="6899725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/>
              <a:t>SWOT-</a:t>
            </a:r>
            <a:r>
              <a:rPr lang="ru-RU" sz="3600" b="1" dirty="0"/>
              <a:t>АНАЛИЗ ПРОЕКТА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319035"/>
              </p:ext>
            </p:extLst>
          </p:nvPr>
        </p:nvGraphicFramePr>
        <p:xfrm>
          <a:off x="1866900" y="647700"/>
          <a:ext cx="8477250" cy="5266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Лист" r:id="rId2" imgW="3756570" imgH="2933791" progId="Excel.Sheet.12">
                  <p:link updateAutomatic="1"/>
                </p:oleObj>
              </mc:Choice>
              <mc:Fallback>
                <p:oleObj name="Лист" r:id="rId2" imgW="3756570" imgH="293379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66900" y="647700"/>
                        <a:ext cx="8477250" cy="5266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8549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2" y="213997"/>
            <a:ext cx="10018713" cy="640080"/>
          </a:xfrm>
        </p:spPr>
        <p:txBody>
          <a:bodyPr>
            <a:normAutofit/>
          </a:bodyPr>
          <a:lstStyle/>
          <a:p>
            <a:pPr algn="l"/>
            <a:r>
              <a:rPr lang="ru-RU" sz="3500" b="1" dirty="0"/>
              <a:t>О КОМПАНИИ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1" y="854077"/>
            <a:ext cx="10018713" cy="23622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Название компании</a:t>
            </a:r>
          </a:p>
          <a:p>
            <a:pPr marL="0" indent="0">
              <a:buNone/>
            </a:pPr>
            <a:r>
              <a:rPr lang="ru-RU" dirty="0"/>
              <a:t>Дата основания </a:t>
            </a:r>
          </a:p>
          <a:p>
            <a:pPr marL="0" indent="0">
              <a:buNone/>
            </a:pPr>
            <a:r>
              <a:rPr lang="ru-RU" dirty="0"/>
              <a:t>Краткая информация о текущем состоянии</a:t>
            </a:r>
          </a:p>
          <a:p>
            <a:pPr marL="0" indent="0">
              <a:buNone/>
            </a:pPr>
            <a:r>
              <a:rPr lang="ru-RU" dirty="0"/>
              <a:t>Количество видов выпускаемой продукции</a:t>
            </a:r>
          </a:p>
          <a:p>
            <a:pPr marL="0" indent="0">
              <a:buNone/>
            </a:pPr>
            <a:r>
              <a:rPr lang="ru-RU" dirty="0"/>
              <a:t>Численность работников</a:t>
            </a:r>
          </a:p>
          <a:p>
            <a:pPr marL="0" indent="0">
              <a:buNone/>
            </a:pPr>
            <a:r>
              <a:rPr lang="ru-RU" dirty="0"/>
              <a:t>Достижения и основные вехи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2</a:t>
            </a:fld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90600" y="3399157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/>
              <a:t>НАШИ ПОТРЕБИТЕЛИ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0600" y="4222117"/>
            <a:ext cx="10018713" cy="169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dirty="0"/>
              <a:t>Текущие потребители списком (можно добавить логотипы)</a:t>
            </a:r>
          </a:p>
        </p:txBody>
      </p:sp>
      <p:sp>
        <p:nvSpPr>
          <p:cNvPr id="25" name="5-конечная звезда 24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4735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90600" y="152401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/>
              <a:t>СТРУКТУРА СОБСТВЕННИКОВ (%)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282059"/>
              </p:ext>
            </p:extLst>
          </p:nvPr>
        </p:nvGraphicFramePr>
        <p:xfrm>
          <a:off x="1936776" y="732792"/>
          <a:ext cx="8801393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990600" y="3648713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/>
              <a:t>КОНЕЧНЫЕ БЕНЕФИЦИАРЫ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990600" y="4411981"/>
            <a:ext cx="10018713" cy="1021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dirty="0"/>
              <a:t>Только физические лица – конечные бенефициары.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3</a:t>
            </a:fld>
            <a:endParaRPr lang="ru-RU" sz="1800" dirty="0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2132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18430" y="197363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/>
              <a:t>ОСНОВНЫЕ ПОКАЗАТЕЛИ ЗАЙМА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3442" y="1294643"/>
            <a:ext cx="238879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СУММА ЗАЙМА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… МЛН.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45562" y="1294643"/>
            <a:ext cx="2090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СРОК ЗАЙМА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… ЛЕТ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18430" y="3199643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/>
              <a:t>ОБЕСПЕЧЕНИЕ ЗАЙМА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2039" y="4251203"/>
            <a:ext cx="32574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ВИД ОБЕСПЕЧЕНИЯ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29960" y="4251203"/>
            <a:ext cx="348281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СУММА ОБЕСПЕЧЕНИЯ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… 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2039" y="5205905"/>
            <a:ext cx="30516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ВИД ОБЕСПЕЧЕНИЯ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9959" y="5170514"/>
            <a:ext cx="348281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СУММА ОБЕСПЕЧЕНИЯ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… МЛН. РУБ.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4</a:t>
            </a:fld>
            <a:endParaRPr lang="ru-RU" sz="1800" dirty="0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5522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1" y="6659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b="1" dirty="0"/>
              <a:t>ПРЕДПОСЫЛКИ ДЛЯ РЕАЛИЗАЦИИ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1" y="753419"/>
            <a:ext cx="17556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ВНЕШНИЕ: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1" y="1215084"/>
            <a:ext cx="10018713" cy="2773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Высокий рыночный потенциал. Общий объём рынка -... млн/млрд/трлн. рублей. Ежегодный рост составляет более...%</a:t>
            </a:r>
          </a:p>
          <a:p>
            <a:r>
              <a:rPr lang="ru-RU" dirty="0"/>
              <a:t>Высокая доля импортных товаров на рынке...</a:t>
            </a:r>
          </a:p>
          <a:p>
            <a:r>
              <a:rPr lang="ru-RU" dirty="0"/>
              <a:t>Отсутствие аналогов на российском рынке...</a:t>
            </a:r>
          </a:p>
          <a:p>
            <a:r>
              <a:rPr lang="ru-RU" dirty="0"/>
              <a:t>Низкая себестоимость по сравнению с конкурентами...</a:t>
            </a:r>
          </a:p>
          <a:p>
            <a:r>
              <a:rPr lang="ru-RU" dirty="0"/>
              <a:t>Высокий экспортный потенциал...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026863"/>
            <a:ext cx="22365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ВНУТРЕННИЕ: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38200" y="4257696"/>
            <a:ext cx="10018713" cy="214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Наличие высококвалифицированных специалистов...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Опыт на рынке производимой продукции...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Наличие необходимых производственных мощностей...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5</a:t>
            </a:fld>
            <a:endParaRPr lang="ru-RU" sz="1800" dirty="0"/>
          </a:p>
        </p:txBody>
      </p:sp>
      <p:sp>
        <p:nvSpPr>
          <p:cNvPr id="15" name="5-конечная звезда 14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7486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5215" y="60706"/>
            <a:ext cx="10018713" cy="5181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b="1" dirty="0"/>
              <a:t>ОПИСАНИЕ ПРОДУКТА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600" smtClean="0"/>
              <a:t>6</a:t>
            </a:fld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95215" y="3053102"/>
            <a:ext cx="10018713" cy="5181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b="1" dirty="0"/>
              <a:t>ПОСТАВЩИКИ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75365" y="4876930"/>
            <a:ext cx="10018713" cy="5181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b="1" dirty="0"/>
              <a:t>ПОТРЕБИТЕЛИ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5212" y="668073"/>
            <a:ext cx="103419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НАИМЕНОВАНИЕ ПРОДУКТА: </a:t>
            </a:r>
            <a:r>
              <a:rPr lang="ru-RU" sz="2000" b="1" dirty="0"/>
              <a:t>Наименование и краткое описание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5365" y="1471329"/>
            <a:ext cx="53462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ПРЕИМУЩЕСТВА ПРОДУКТА: </a:t>
            </a:r>
            <a:r>
              <a:rPr lang="ru-RU" sz="2000" b="1" dirty="0" err="1"/>
              <a:t>Тезисно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5213" y="2396890"/>
            <a:ext cx="98212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МЕСТО РАСПОЛОЖЕНИЯ ПРОИЗВОДСТВА: </a:t>
            </a:r>
            <a:r>
              <a:rPr lang="ru-RU" sz="2000" b="1" dirty="0"/>
              <a:t>Место производства продукта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212" y="3951369"/>
            <a:ext cx="103419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Логотипы компаний или список поставщиков сырья, оборудования как российских, так и импортных.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5365" y="5710158"/>
            <a:ext cx="103419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Потенциальные новые потребители, которые должны появиться после реализации проекта.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4" name="5-конечная звезда 23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5064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42687-403E-4FA5-747F-75675A9C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084" y="327025"/>
            <a:ext cx="10515600" cy="132556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НАПРАВЛЕНИЯ ЦЕЛЕВОГО ИСПОЛЬЗОВАНИЯ СРЕДСТВ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042F1-85D6-7491-49EF-400C694EE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счет займа</a:t>
            </a:r>
          </a:p>
          <a:p>
            <a:r>
              <a:rPr lang="ru-RU" dirty="0"/>
              <a:t>За счет </a:t>
            </a:r>
            <a:r>
              <a:rPr lang="ru-RU" dirty="0" err="1"/>
              <a:t>софинансирования</a:t>
            </a:r>
            <a:r>
              <a:rPr lang="ru-RU" dirty="0"/>
              <a:t>/собственных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8D16C9-971D-BE12-B39B-759F359B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7</a:t>
            </a:fld>
            <a:endParaRPr lang="ru-RU"/>
          </a:p>
        </p:txBody>
      </p:sp>
      <p:sp>
        <p:nvSpPr>
          <p:cNvPr id="5" name="5-конечная звезда 16">
            <a:extLst>
              <a:ext uri="{FF2B5EF4-FFF2-40B4-BE49-F238E27FC236}">
                <a16:creationId xmlns:a16="http://schemas.microsoft.com/office/drawing/2014/main" id="{57C29750-8C3D-2B63-8CC9-3071D113D311}"/>
              </a:ext>
            </a:extLst>
          </p:cNvPr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012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400" smtClean="0"/>
              <a:t>8</a:t>
            </a:fld>
            <a:endParaRPr lang="ru-RU" sz="1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42014" y="111764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/>
              <a:t>ФОТОМАТЕРИАЛЫ ПО ПРОЕКТУ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3237" y="805818"/>
            <a:ext cx="18096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ПРОДУКТ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7241" y="859793"/>
            <a:ext cx="26308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ПРОИЗВОДСТВО</a:t>
            </a:r>
          </a:p>
        </p:txBody>
      </p:sp>
      <p:sp>
        <p:nvSpPr>
          <p:cNvPr id="17" name="5-конечная звезда 16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8461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9</a:t>
            </a:fld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95374" y="402659"/>
            <a:ext cx="10549530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800" b="1" dirty="0"/>
              <a:t>ОСНОВНЫЕ ФИНАНСОВЫЕ ПОКАЗАТЕЛИ ДЕЯТЕЛЬНОСТИ  КОМПАНИИ</a:t>
            </a:r>
          </a:p>
        </p:txBody>
      </p:sp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FF1DA2F-92DA-62CD-6EEA-A0CF69216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29896"/>
              </p:ext>
            </p:extLst>
          </p:nvPr>
        </p:nvGraphicFramePr>
        <p:xfrm>
          <a:off x="1367160" y="1864311"/>
          <a:ext cx="9330431" cy="2997406"/>
        </p:xfrm>
        <a:graphic>
          <a:graphicData uri="http://schemas.openxmlformats.org/drawingml/2006/table">
            <a:tbl>
              <a:tblPr/>
              <a:tblGrid>
                <a:gridCol w="3339063">
                  <a:extLst>
                    <a:ext uri="{9D8B030D-6E8A-4147-A177-3AD203B41FA5}">
                      <a16:colId xmlns:a16="http://schemas.microsoft.com/office/drawing/2014/main" val="1342862457"/>
                    </a:ext>
                  </a:extLst>
                </a:gridCol>
                <a:gridCol w="1326153">
                  <a:extLst>
                    <a:ext uri="{9D8B030D-6E8A-4147-A177-3AD203B41FA5}">
                      <a16:colId xmlns:a16="http://schemas.microsoft.com/office/drawing/2014/main" val="3321413013"/>
                    </a:ext>
                  </a:extLst>
                </a:gridCol>
                <a:gridCol w="1326153">
                  <a:extLst>
                    <a:ext uri="{9D8B030D-6E8A-4147-A177-3AD203B41FA5}">
                      <a16:colId xmlns:a16="http://schemas.microsoft.com/office/drawing/2014/main" val="4136232505"/>
                    </a:ext>
                  </a:extLst>
                </a:gridCol>
                <a:gridCol w="1136702">
                  <a:extLst>
                    <a:ext uri="{9D8B030D-6E8A-4147-A177-3AD203B41FA5}">
                      <a16:colId xmlns:a16="http://schemas.microsoft.com/office/drawing/2014/main" val="3872878388"/>
                    </a:ext>
                  </a:extLst>
                </a:gridCol>
                <a:gridCol w="2202360">
                  <a:extLst>
                    <a:ext uri="{9D8B030D-6E8A-4147-A177-3AD203B41FA5}">
                      <a16:colId xmlns:a16="http://schemas.microsoft.com/office/drawing/2014/main" val="3971699855"/>
                    </a:ext>
                  </a:extLst>
                </a:gridCol>
              </a:tblGrid>
              <a:tr h="666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_ кв. 2022 г. (на последний квартал)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32722"/>
                  </a:ext>
                </a:extLst>
              </a:tr>
              <a:tr h="33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Выручка (млн.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418179"/>
                  </a:ext>
                </a:extLst>
              </a:tr>
              <a:tr h="33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Чистая прибыль (млн.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30945"/>
                  </a:ext>
                </a:extLst>
              </a:tr>
              <a:tr h="33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Основные средства (млн.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309906"/>
                  </a:ext>
                </a:extLst>
              </a:tr>
              <a:tr h="33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Чистые активы (млн.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573362"/>
                  </a:ext>
                </a:extLst>
              </a:tr>
              <a:tr h="33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Займы и кредиты (млн.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26742"/>
                  </a:ext>
                </a:extLst>
              </a:tr>
              <a:tr h="33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(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ХХХХ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309582"/>
                  </a:ext>
                </a:extLst>
              </a:tr>
              <a:tr h="33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Долг/ЕВ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ITD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ХХ,Х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ХХ,Х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ХХ,Х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ХХ,Х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68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08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648</TotalTime>
  <Words>518</Words>
  <Application>Microsoft Office PowerPoint</Application>
  <PresentationFormat>Широкоэкранный</PresentationFormat>
  <Paragraphs>192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Связи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Wingdings 2</vt:lpstr>
      <vt:lpstr>HDOfficeLightV0</vt:lpstr>
      <vt:lpstr>1_HDOfficeLightV0</vt:lpstr>
      <vt:lpstr>file:///d:\SYS\Desktop\Презентации%20ФРП\ТАБЛИЦЫ%20ДЛЯ%20ПРЕЗЕНТАЦИИ.xlsx!СМЕТА%20ПРОЕКТА!R1C1:R3C4</vt:lpstr>
      <vt:lpstr>file:///d:\SYS\Desktop\Презентации%20ФРП\ТАБЛИЦЫ%20ДЛЯ%20ПРЕЗЕНТАЦИИ.xlsx!SWOT-АНАЛИЗ!R1C1:R16C2</vt:lpstr>
      <vt:lpstr>Презентация PowerPoint</vt:lpstr>
      <vt:lpstr>О КОМПАНИИ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 ЦЕЛЕВОГО ИСПОЛЬЗОВАНИЯ СРЕДСТВ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SMS</dc:creator>
  <cp:lastModifiedBy>Larisa</cp:lastModifiedBy>
  <cp:revision>72</cp:revision>
  <dcterms:created xsi:type="dcterms:W3CDTF">2016-07-25T08:18:26Z</dcterms:created>
  <dcterms:modified xsi:type="dcterms:W3CDTF">2022-05-31T05:45:35Z</dcterms:modified>
</cp:coreProperties>
</file>